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2" r:id="rId4"/>
    <p:sldId id="258" r:id="rId5"/>
    <p:sldId id="259" r:id="rId6"/>
    <p:sldId id="260" r:id="rId7"/>
    <p:sldId id="261" r:id="rId8"/>
    <p:sldId id="271" r:id="rId9"/>
    <p:sldId id="272" r:id="rId10"/>
    <p:sldId id="26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48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948B75-F6BC-46FC-8116-342A778FCB9A}" type="datetimeFigureOut">
              <a:rPr lang="ru-RU" smtClean="0"/>
              <a:t>02.04.2024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6226F9-0FCB-4A9F-AD12-7D47C84A8120}" type="slidenum">
              <a:rPr lang="ru-RU" smtClean="0"/>
              <a:t>‹#›</a:t>
            </a:fld>
            <a:endParaRPr lang="ru-RU"/>
          </a:p>
        </p:txBody>
      </p:sp>
    </p:spTree>
    <p:extLst>
      <p:ext uri="{BB962C8B-B14F-4D97-AF65-F5344CB8AC3E}">
        <p14:creationId xmlns:p14="http://schemas.microsoft.com/office/powerpoint/2010/main" val="1832635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DA43995-0386-4A33-86B8-F81EFD7D2DB1}" type="datetimeFigureOut">
              <a:rPr lang="ru-RU" smtClean="0"/>
              <a:t>02.04.2024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F7CBF021-F17D-47B5-B061-360BFF829D2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CBF021-F17D-47B5-B061-360BFF829D2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CBF021-F17D-47B5-B061-360BFF829D2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CBF021-F17D-47B5-B061-360BFF829D23}"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CBF021-F17D-47B5-B061-360BFF829D23}"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CBF021-F17D-47B5-B061-360BFF829D23}"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7CBF021-F17D-47B5-B061-360BFF829D2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7CBF021-F17D-47B5-B061-360BFF829D23}"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DA43995-0386-4A33-86B8-F81EFD7D2DB1}" type="datetimeFigureOut">
              <a:rPr lang="ru-RU" smtClean="0"/>
              <a:t>02.04.2024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7CBF021-F17D-47B5-B061-360BFF829D2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DA43995-0386-4A33-86B8-F81EFD7D2DB1}" type="datetimeFigureOut">
              <a:rPr lang="ru-RU" smtClean="0"/>
              <a:t>02.04.2024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CBF021-F17D-47B5-B061-360BFF829D2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DA43995-0386-4A33-86B8-F81EFD7D2DB1}" type="datetimeFigureOut">
              <a:rPr lang="ru-RU" smtClean="0"/>
              <a:t>02.04.2024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F7CBF021-F17D-47B5-B061-360BFF829D23}"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DA43995-0386-4A33-86B8-F81EFD7D2DB1}" type="datetimeFigureOut">
              <a:rPr lang="ru-RU" smtClean="0"/>
              <a:t>02.04.2024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CBF021-F17D-47B5-B061-360BFF829D2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5800" y="548680"/>
            <a:ext cx="7510982" cy="1384995"/>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kk-KZ" sz="2800" b="1" dirty="0" smtClean="0">
                <a:solidFill>
                  <a:srgbClr val="FF0000"/>
                </a:solidFill>
                <a:latin typeface="Times New Roman" pitchFamily="18" charset="0"/>
                <a:cs typeface="Times New Roman" pitchFamily="18" charset="0"/>
              </a:rPr>
              <a:t>Биология сабақтарында оқушылардың функционалдық сауаттылығын арттыруға арналған тапсырмалар</a:t>
            </a:r>
            <a:endParaRPr lang="ru-RU" sz="2800" b="1" dirty="0">
              <a:solidFill>
                <a:srgbClr val="FF0000"/>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971925"/>
            <a:ext cx="5362575" cy="288607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2" name="Заголовок 1"/>
          <p:cNvSpPr>
            <a:spLocks noGrp="1"/>
          </p:cNvSpPr>
          <p:nvPr>
            <p:ph type="ctrTitle"/>
          </p:nvPr>
        </p:nvSpPr>
        <p:spPr/>
        <p:txBody>
          <a:bodyPr>
            <a:normAutofit/>
          </a:bodyPr>
          <a:lstStyle/>
          <a:p>
            <a:pPr algn="l"/>
            <a:r>
              <a:rPr lang="kk-KZ" sz="1400" dirty="0" smtClean="0">
                <a:solidFill>
                  <a:srgbClr val="002060"/>
                </a:solidFill>
              </a:rPr>
              <a:t>Орындаған:</a:t>
            </a:r>
            <a:r>
              <a:rPr lang="kk-KZ" sz="1400" dirty="0" smtClean="0"/>
              <a:t> </a:t>
            </a:r>
            <a:r>
              <a:rPr lang="kk-KZ" sz="1400" dirty="0">
                <a:solidFill>
                  <a:srgbClr val="0070C0"/>
                </a:solidFill>
                <a:effectLst/>
              </a:rPr>
              <a:t>Отырар ауданы Ш. Қалдаяқов атындағы мектеп гимназияның биология пәні оқытушысы Жақыпбекова Фарида</a:t>
            </a:r>
            <a:endParaRPr lang="ru-RU" sz="1400" dirty="0">
              <a:solidFill>
                <a:srgbClr val="0070C0"/>
              </a:solidFill>
            </a:endParaRPr>
          </a:p>
        </p:txBody>
      </p:sp>
    </p:spTree>
    <p:extLst>
      <p:ext uri="{BB962C8B-B14F-4D97-AF65-F5344CB8AC3E}">
        <p14:creationId xmlns:p14="http://schemas.microsoft.com/office/powerpoint/2010/main" val="10841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F6B4ABD3-9359-41B6-94B7-9F82D0FE594B}"/>
              </a:ext>
            </a:extLst>
          </p:cNvPr>
          <p:cNvSpPr>
            <a:spLocks noGrp="1"/>
          </p:cNvSpPr>
          <p:nvPr>
            <p:ph idx="1"/>
          </p:nvPr>
        </p:nvSpPr>
        <p:spPr>
          <a:xfrm>
            <a:off x="251520" y="1484784"/>
            <a:ext cx="5980872" cy="4351338"/>
          </a:xfrm>
        </p:spPr>
        <p:txBody>
          <a:bodyPr/>
          <a:lstStyle/>
          <a:p>
            <a:pPr>
              <a:buFontTx/>
              <a:buChar char="-"/>
            </a:pPr>
            <a:r>
              <a:rPr lang="en-BZ"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PISA </a:t>
            </a:r>
            <a:r>
              <a:rPr lang="kk-KZ"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тапсырмалары </a:t>
            </a:r>
            <a:r>
              <a:rPr lang="kk-KZ"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арқылы есте сақтау қабілеттері дамиды;</a:t>
            </a:r>
            <a:endParaRPr lang="kk-KZ"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endParaRPr>
          </a:p>
          <a:p>
            <a:pPr>
              <a:buFontTx/>
              <a:buChar char="-"/>
            </a:pPr>
            <a:r>
              <a:rPr lang="kk-KZ"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Өз ойын еркін жеткізуге негізделеді</a:t>
            </a:r>
            <a:r>
              <a:rPr lang="kk-KZ"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a:t>
            </a:r>
          </a:p>
          <a:p>
            <a:pPr>
              <a:buFontTx/>
              <a:buChar char="-"/>
            </a:pPr>
            <a:r>
              <a:rPr lang="kk-KZ"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Өз бетінше жұмыс жасауға үйренеді;</a:t>
            </a:r>
          </a:p>
          <a:p>
            <a:pPr>
              <a:buFontTx/>
              <a:buChar char="-"/>
            </a:pPr>
            <a:r>
              <a:rPr lang="kk-KZ"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Қосымша материалдарды жинақтауға дағдыланады.</a:t>
            </a:r>
          </a:p>
          <a:p>
            <a:pPr>
              <a:buFontTx/>
              <a:buChar char="-"/>
            </a:pPr>
            <a:endParaRPr lang="x-none" dirty="0">
              <a:latin typeface="Times New Roman" pitchFamily="18" charset="0"/>
              <a:cs typeface="Times New Roman" pitchFamily="18" charset="0"/>
            </a:endParaRPr>
          </a:p>
        </p:txBody>
      </p:sp>
      <p:sp>
        <p:nvSpPr>
          <p:cNvPr id="2" name="Заголовок 1">
            <a:extLst>
              <a:ext uri="{FF2B5EF4-FFF2-40B4-BE49-F238E27FC236}">
                <a16:creationId xmlns:a16="http://schemas.microsoft.com/office/drawing/2014/main" xmlns="" id="{E2EAB570-D398-4333-974B-34955CB1247B}"/>
              </a:ext>
            </a:extLst>
          </p:cNvPr>
          <p:cNvSpPr>
            <a:spLocks noGrp="1"/>
          </p:cNvSpPr>
          <p:nvPr>
            <p:ph type="title"/>
          </p:nvPr>
        </p:nvSpPr>
        <p:spPr/>
        <p:txBody>
          <a:bodyPr/>
          <a:lstStyle/>
          <a:p>
            <a:r>
              <a:rPr lang="kk-KZ" dirty="0">
                <a:latin typeface="Times New Roman" pitchFamily="18" charset="0"/>
                <a:cs typeface="Times New Roman" pitchFamily="18" charset="0"/>
              </a:rPr>
              <a:t> </a:t>
            </a:r>
            <a:endParaRPr lang="x-none" dirty="0">
              <a:latin typeface="Times New Roman" pitchFamily="18" charset="0"/>
              <a:cs typeface="Times New Roman" pitchFamily="18" charset="0"/>
            </a:endParaRPr>
          </a:p>
        </p:txBody>
      </p:sp>
      <p:sp>
        <p:nvSpPr>
          <p:cNvPr id="4" name="Прямоугольник 3">
            <a:extLst>
              <a:ext uri="{FF2B5EF4-FFF2-40B4-BE49-F238E27FC236}">
                <a16:creationId xmlns:a16="http://schemas.microsoft.com/office/drawing/2014/main" xmlns="" id="{527F30BF-BCD8-462B-8864-8CCFD84D4A24}"/>
              </a:ext>
            </a:extLst>
          </p:cNvPr>
          <p:cNvSpPr/>
          <p:nvPr/>
        </p:nvSpPr>
        <p:spPr>
          <a:xfrm>
            <a:off x="537857" y="305693"/>
            <a:ext cx="3517310" cy="923330"/>
          </a:xfrm>
          <a:prstGeom prst="rect">
            <a:avLst/>
          </a:prstGeom>
          <a:noFill/>
        </p:spPr>
        <p:txBody>
          <a:bodyPr wrap="none" lIns="91440" tIns="45720" rIns="91440" bIns="45720">
            <a:spAutoFit/>
          </a:bodyPr>
          <a:lstStyle/>
          <a:p>
            <a:pPr algn="ctr"/>
            <a:r>
              <a:rPr lang="kk-KZ" sz="5400" dirty="0" smtClean="0">
                <a:ln w="0"/>
                <a:solidFill>
                  <a:schemeClr val="accent1"/>
                </a:solidFill>
                <a:effectLst>
                  <a:outerShdw blurRad="38100" dist="25400" dir="5400000" algn="ctr" rotWithShape="0">
                    <a:srgbClr val="6E747A">
                      <a:alpha val="43000"/>
                    </a:srgbClr>
                  </a:outerShdw>
                </a:effectLst>
              </a:rPr>
              <a:t>Нәтижесі</a:t>
            </a:r>
            <a:r>
              <a:rPr lang="ru-RU" sz="5400" dirty="0" smtClean="0">
                <a:ln w="0"/>
                <a:solidFill>
                  <a:schemeClr val="accent1"/>
                </a:solidFill>
                <a:effectLst>
                  <a:outerShdw blurRad="38100" dist="25400" dir="5400000" algn="ctr" rotWithShape="0">
                    <a:srgbClr val="6E747A">
                      <a:alpha val="43000"/>
                    </a:srgbClr>
                  </a:outerShdw>
                </a:effectLst>
              </a:rPr>
              <a:t>:</a:t>
            </a:r>
            <a:endParaRPr lang="ru-RU"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3759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08720"/>
            <a:ext cx="7848872" cy="317009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kk-KZ" sz="2000" dirty="0">
                <a:latin typeface="Times New Roman" pitchFamily="18" charset="0"/>
                <a:cs typeface="Times New Roman" pitchFamily="18" charset="0"/>
              </a:rPr>
              <a:t>о</a:t>
            </a:r>
            <a:r>
              <a:rPr lang="kk-KZ" sz="2000" dirty="0" smtClean="0">
                <a:latin typeface="Times New Roman" pitchFamily="18" charset="0"/>
                <a:cs typeface="Times New Roman" pitchFamily="18" charset="0"/>
              </a:rPr>
              <a:t>қу барысында алған білімдерін, іскерліктерін және дағдыларын өмірде кездесетін алуан түрлі мәселелерді шешу үшін қолдана білу.</a:t>
            </a:r>
          </a:p>
          <a:p>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      </a:t>
            </a:r>
          </a:p>
          <a:p>
            <a:r>
              <a:rPr lang="kk-KZ" sz="2000" dirty="0" smtClean="0">
                <a:latin typeface="Times New Roman" pitchFamily="18" charset="0"/>
                <a:cs typeface="Times New Roman" pitchFamily="18" charset="0"/>
              </a:rPr>
              <a:t>  Мұндағы басшылыққа алынатын  сапалар:</a:t>
            </a:r>
          </a:p>
          <a:p>
            <a:r>
              <a:rPr lang="kk-KZ" sz="2000" dirty="0" smtClean="0">
                <a:latin typeface="Times New Roman" pitchFamily="18" charset="0"/>
                <a:cs typeface="Times New Roman" pitchFamily="18" charset="0"/>
              </a:rPr>
              <a:t>-белсенділік</a:t>
            </a:r>
          </a:p>
          <a:p>
            <a:r>
              <a:rPr lang="kk-KZ" sz="2000" dirty="0" smtClean="0">
                <a:latin typeface="Times New Roman" pitchFamily="18" charset="0"/>
                <a:cs typeface="Times New Roman" pitchFamily="18" charset="0"/>
              </a:rPr>
              <a:t>-өз ойын еркін жеткізу</a:t>
            </a:r>
          </a:p>
          <a:p>
            <a:r>
              <a:rPr lang="kk-KZ" sz="2000" dirty="0" smtClean="0">
                <a:latin typeface="Times New Roman" pitchFamily="18" charset="0"/>
                <a:cs typeface="Times New Roman" pitchFamily="18" charset="0"/>
              </a:rPr>
              <a:t>-шығармашылық тұрғыда ойлау</a:t>
            </a:r>
          </a:p>
          <a:p>
            <a:r>
              <a:rPr lang="kk-KZ" sz="2000" dirty="0" smtClean="0">
                <a:latin typeface="Times New Roman" pitchFamily="18" charset="0"/>
                <a:cs typeface="Times New Roman" pitchFamily="18" charset="0"/>
              </a:rPr>
              <a:t>-шешім қабылдай алу</a:t>
            </a:r>
          </a:p>
          <a:p>
            <a:endParaRPr lang="kk-KZ"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3" name="Прямоугольник 2"/>
          <p:cNvSpPr/>
          <p:nvPr/>
        </p:nvSpPr>
        <p:spPr>
          <a:xfrm>
            <a:off x="1031832" y="188640"/>
            <a:ext cx="5230214" cy="523220"/>
          </a:xfrm>
          <a:prstGeom prst="rect">
            <a:avLst/>
          </a:prstGeom>
        </p:spPr>
        <p:txBody>
          <a:bodyPr wrap="none">
            <a:spAutoFit/>
          </a:bodyPr>
          <a:lstStyle/>
          <a:p>
            <a:r>
              <a:rPr lang="ru-RU" sz="2800" b="1" dirty="0" err="1" smtClean="0">
                <a:solidFill>
                  <a:srgbClr val="FF0000"/>
                </a:solidFill>
                <a:latin typeface="Times New Roman" pitchFamily="18" charset="0"/>
                <a:cs typeface="Times New Roman" pitchFamily="18" charset="0"/>
              </a:rPr>
              <a:t>Функционалдық</a:t>
            </a:r>
            <a:r>
              <a:rPr lang="ru-RU" sz="2800" b="1" dirty="0" smtClean="0">
                <a:solidFill>
                  <a:srgbClr val="FF0000"/>
                </a:solidFill>
                <a:latin typeface="Times New Roman" pitchFamily="18" charset="0"/>
                <a:cs typeface="Times New Roman" pitchFamily="18" charset="0"/>
              </a:rPr>
              <a:t> </a:t>
            </a:r>
            <a:r>
              <a:rPr lang="ru-RU" sz="2800" b="1" dirty="0" err="1" smtClean="0">
                <a:solidFill>
                  <a:srgbClr val="FF0000"/>
                </a:solidFill>
                <a:latin typeface="Times New Roman" pitchFamily="18" charset="0"/>
                <a:cs typeface="Times New Roman" pitchFamily="18" charset="0"/>
              </a:rPr>
              <a:t>сауаттылық</a:t>
            </a:r>
            <a:r>
              <a:rPr lang="ru-RU" sz="2800" b="1" dirty="0" smtClean="0">
                <a:solidFill>
                  <a:srgbClr val="FF0000"/>
                </a:solidFill>
                <a:latin typeface="Times New Roman" pitchFamily="18" charset="0"/>
                <a:cs typeface="Times New Roman" pitchFamily="18" charset="0"/>
              </a:rPr>
              <a:t>- </a:t>
            </a:r>
            <a:endParaRPr lang="ru-RU" sz="2800" b="1" dirty="0">
              <a:solidFill>
                <a:srgbClr val="FF0000"/>
              </a:solidFill>
              <a:latin typeface="Times New Roman" pitchFamily="18" charset="0"/>
              <a:cs typeface="Times New Roman" pitchFamily="18" charset="0"/>
            </a:endParaRPr>
          </a:p>
        </p:txBody>
      </p:sp>
      <p:sp>
        <p:nvSpPr>
          <p:cNvPr id="4" name="AutoShape 2" descr="C:\Users\user\Desktop\%D0%BF%D0%B8%D0%B7%D0%B0.web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C:\Users\user\Desktop\%D0%BF%D0%B8%D0%B7%D0%B0.webp"/>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353857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340768"/>
            <a:ext cx="7776864" cy="286232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ru-RU" dirty="0" err="1" smtClean="0">
                <a:latin typeface="Times New Roman" pitchFamily="18" charset="0"/>
                <a:cs typeface="Times New Roman" pitchFamily="18" charset="0"/>
              </a:rPr>
              <a:t>Оқушылардың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жетістіктерін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арттыру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мақсатындағы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функционалдық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сауаттылыққа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арналған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тапсырмалар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тапсырмалар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ғылыми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әдебиеттер</a:t>
            </a:r>
            <a:r>
              <a:rPr lang="ru-RU" dirty="0" smtClean="0">
                <a:latin typeface="Times New Roman" pitchFamily="18" charset="0"/>
                <a:cs typeface="Times New Roman" pitchFamily="18" charset="0"/>
              </a:rPr>
              <a:t> мен </a:t>
            </a:r>
            <a:r>
              <a:rPr lang="ru-RU" dirty="0" err="1" smtClean="0">
                <a:latin typeface="Times New Roman" pitchFamily="18" charset="0"/>
                <a:cs typeface="Times New Roman" pitchFamily="18" charset="0"/>
              </a:rPr>
              <a:t>оқулықтың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материалдары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құрастырылады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Оқушылардың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жетістіктерін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зерттеу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дағдыларын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қалыптастыру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бойынша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жұмыс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жүргізіледі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тапсырмалар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оқушылардың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келесідей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функционалдық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сауаттылығын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дағдысын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жетілдіреді</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білімдері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арқылы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сұраққа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еркін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жауап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беруге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дағдылану</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мәтінмен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жұмыс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алуды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үйрету</a:t>
            </a: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қосымша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ақпарат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жинауға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бағыттау</a:t>
            </a:r>
            <a:r>
              <a:rPr lang="ru-RU" dirty="0" smtClean="0">
                <a:latin typeface="Times New Roman" pitchFamily="18" charset="0"/>
                <a:cs typeface="Times New Roman" pitchFamily="18" charset="0"/>
              </a:rPr>
              <a:t>; </a:t>
            </a:r>
          </a:p>
          <a:p>
            <a:endParaRPr lang="ru-RU" dirty="0">
              <a:latin typeface="Times New Roman" pitchFamily="18" charset="0"/>
              <a:cs typeface="Times New Roman" pitchFamily="18" charset="0"/>
            </a:endParaRPr>
          </a:p>
        </p:txBody>
      </p:sp>
      <p:sp>
        <p:nvSpPr>
          <p:cNvPr id="3" name="Прямоугольник 2"/>
          <p:cNvSpPr/>
          <p:nvPr/>
        </p:nvSpPr>
        <p:spPr>
          <a:xfrm>
            <a:off x="1187624" y="332656"/>
            <a:ext cx="6840760" cy="461665"/>
          </a:xfrm>
          <a:prstGeom prst="rect">
            <a:avLst/>
          </a:prstGeom>
        </p:spPr>
        <p:txBody>
          <a:bodyPr wrap="square">
            <a:spAutoFit/>
          </a:bodyPr>
          <a:lstStyle/>
          <a:p>
            <a:pPr algn="ctr"/>
            <a:r>
              <a:rPr lang="ru-RU" b="1" dirty="0" smtClean="0">
                <a:solidFill>
                  <a:srgbClr val="FF0000"/>
                </a:solidFill>
                <a:latin typeface="Times New Roman" pitchFamily="18" charset="0"/>
                <a:cs typeface="Times New Roman" pitchFamily="18" charset="0"/>
              </a:rPr>
              <a:t>ТАПСЫРМАЛАРДЫ </a:t>
            </a:r>
            <a:r>
              <a:rPr lang="ru-RU" sz="2400" b="1" dirty="0" err="1" smtClean="0">
                <a:solidFill>
                  <a:srgbClr val="FF0000"/>
                </a:solidFill>
                <a:latin typeface="Times New Roman" pitchFamily="18" charset="0"/>
                <a:cs typeface="Times New Roman" pitchFamily="18" charset="0"/>
              </a:rPr>
              <a:t>құрастырудағы</a:t>
            </a:r>
            <a:r>
              <a:rPr lang="ru-RU" sz="2400" b="1" dirty="0" smtClean="0">
                <a:solidFill>
                  <a:srgbClr val="FF0000"/>
                </a:solidFill>
                <a:latin typeface="Times New Roman" pitchFamily="18" charset="0"/>
                <a:cs typeface="Times New Roman" pitchFamily="18" charset="0"/>
              </a:rPr>
              <a:t> </a:t>
            </a:r>
            <a:r>
              <a:rPr lang="ru-RU" sz="2400" b="1" dirty="0" err="1" smtClean="0">
                <a:solidFill>
                  <a:srgbClr val="FF0000"/>
                </a:solidFill>
                <a:latin typeface="Times New Roman" pitchFamily="18" charset="0"/>
                <a:cs typeface="Times New Roman" pitchFamily="18" charset="0"/>
              </a:rPr>
              <a:t>мақсат</a:t>
            </a:r>
            <a:r>
              <a:rPr lang="ru-RU" sz="2400" b="1" dirty="0" smtClean="0">
                <a:solidFill>
                  <a:srgbClr val="FF0000"/>
                </a:solidFill>
                <a:latin typeface="Times New Roman" pitchFamily="18" charset="0"/>
                <a:cs typeface="Times New Roman" pitchFamily="18" charset="0"/>
              </a:rPr>
              <a:t> </a:t>
            </a:r>
            <a:endParaRPr lang="ru-RU"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50733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764704"/>
            <a:ext cx="7992888" cy="4031873"/>
          </a:xfrm>
          <a:prstGeom prst="rect">
            <a:avLst/>
          </a:prstGeom>
        </p:spPr>
        <p:txBody>
          <a:bodyPr wrap="square">
            <a:spAutoFit/>
          </a:bodyPr>
          <a:lstStyle/>
          <a:p>
            <a:endParaRPr lang="ru-RU" sz="2000"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a:p>
            <a:r>
              <a:rPr lang="kk-KZ" b="1" dirty="0" smtClean="0">
                <a:latin typeface="Times New Roman" pitchFamily="18" charset="0"/>
                <a:cs typeface="Times New Roman" pitchFamily="18" charset="0"/>
              </a:rPr>
              <a:t>Тапсырма 1 </a:t>
            </a:r>
            <a:r>
              <a:rPr lang="kk-KZ" sz="2000" b="1" dirty="0" smtClean="0">
                <a:latin typeface="Times New Roman" pitchFamily="18" charset="0"/>
                <a:cs typeface="Times New Roman" pitchFamily="18" charset="0"/>
              </a:rPr>
              <a:t>«Көмірсулар» тақырыбында   «Қант»</a:t>
            </a:r>
          </a:p>
          <a:p>
            <a:r>
              <a:rPr lang="kk-KZ" sz="2000" dirty="0" smtClean="0">
                <a:latin typeface="Times New Roman" pitchFamily="18" charset="0"/>
                <a:cs typeface="Times New Roman" pitchFamily="18" charset="0"/>
              </a:rPr>
              <a:t>Қанттар-моносахаридтер мен олигосахаридтердің қоспасы. Олар тәтті заттар. Қанттардың ішіндегі ең тәттісі-фруктоза. Шай ішкенде, басқа да тағамдарды дайындауға қолданылып жүрген қант көптеген моно-олигосахаридтердің қоспасы. Олардың ішіндегі мөлшері ең көбі-сахароза. Оның құрамында глюкоза мен фруктоза бар.  Көп қанттардың 95 пайызы-сахароза, ал қалғандары-глюкоза, арабиназа, рафиназа, стахиаза, сорбоза,т.б.</a:t>
            </a:r>
          </a:p>
          <a:p>
            <a:r>
              <a:rPr lang="kk-KZ" sz="2000" dirty="0" smtClean="0">
                <a:latin typeface="Times New Roman" pitchFamily="18" charset="0"/>
                <a:cs typeface="Times New Roman" pitchFamily="18" charset="0"/>
              </a:rPr>
              <a:t> Ал кейбір қанттың құрамында 80 пайыз сахароза болады, ал қалған 20 пайыз басқа моно-олигосахаридтер. </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38575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6216" y="3685679"/>
            <a:ext cx="8280920" cy="267765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ru-RU" sz="2000" b="1" dirty="0" err="1" smtClean="0">
                <a:latin typeface="Times New Roman" pitchFamily="18" charset="0"/>
                <a:cs typeface="Times New Roman" pitchFamily="18" charset="0"/>
              </a:rPr>
              <a:t>Бағалау</a:t>
            </a:r>
            <a:r>
              <a:rPr lang="ru-RU" sz="2000" b="1"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1. </a:t>
            </a:r>
            <a:r>
              <a:rPr lang="ru-RU" sz="2000" dirty="0" err="1" smtClean="0">
                <a:latin typeface="Times New Roman" pitchFamily="18" charset="0"/>
                <a:cs typeface="Times New Roman" pitchFamily="18" charset="0"/>
              </a:rPr>
              <a:t>Көмірсуларды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жіктейді</a:t>
            </a:r>
            <a:r>
              <a:rPr lang="ru-RU" sz="2000" dirty="0" smtClean="0">
                <a:latin typeface="Times New Roman" pitchFamily="18" charset="0"/>
                <a:cs typeface="Times New Roman" pitchFamily="18" charset="0"/>
              </a:rPr>
              <a:t>—1 балл</a:t>
            </a:r>
          </a:p>
          <a:p>
            <a:endParaRPr lang="ru-RU" sz="2000" dirty="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2. </a:t>
            </a:r>
            <a:r>
              <a:rPr lang="ru-RU" sz="2000" dirty="0" err="1" smtClean="0">
                <a:latin typeface="Times New Roman" pitchFamily="18" charset="0"/>
                <a:cs typeface="Times New Roman" pitchFamily="18" charset="0"/>
              </a:rPr>
              <a:t>Қанттың</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құрамын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салыстырады</a:t>
            </a:r>
            <a:r>
              <a:rPr lang="ru-RU" sz="2000" dirty="0" smtClean="0">
                <a:latin typeface="Times New Roman" pitchFamily="18" charset="0"/>
                <a:cs typeface="Times New Roman" pitchFamily="18" charset="0"/>
              </a:rPr>
              <a:t>—1 балл</a:t>
            </a:r>
          </a:p>
          <a:p>
            <a:endParaRPr lang="kk-KZ" sz="2000" dirty="0">
              <a:latin typeface="Times New Roman" pitchFamily="18" charset="0"/>
              <a:cs typeface="Times New Roman" pitchFamily="18" charset="0"/>
            </a:endParaRPr>
          </a:p>
          <a:p>
            <a:r>
              <a:rPr lang="kk-KZ" sz="2000" dirty="0" smtClean="0">
                <a:latin typeface="Times New Roman" pitchFamily="18" charset="0"/>
                <a:cs typeface="Times New Roman" pitchFamily="18" charset="0"/>
              </a:rPr>
              <a:t>                3. Екі затты айқындайды—1 балл</a:t>
            </a:r>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a:t>
            </a:r>
          </a:p>
        </p:txBody>
      </p:sp>
      <p:sp>
        <p:nvSpPr>
          <p:cNvPr id="3" name="Прямоугольник 2"/>
          <p:cNvSpPr/>
          <p:nvPr/>
        </p:nvSpPr>
        <p:spPr>
          <a:xfrm>
            <a:off x="603465" y="150874"/>
            <a:ext cx="8064896" cy="4001095"/>
          </a:xfrm>
          <a:prstGeom prst="rect">
            <a:avLst/>
          </a:prstGeom>
        </p:spPr>
        <p:txBody>
          <a:bodyPr wrap="square">
            <a:spAutoFit/>
          </a:bodyPr>
          <a:lstStyle/>
          <a:p>
            <a:r>
              <a:rPr lang="kk-KZ" sz="2000" b="1" dirty="0" smtClean="0">
                <a:latin typeface="Times New Roman" pitchFamily="18" charset="0"/>
                <a:cs typeface="Times New Roman" pitchFamily="18" charset="0"/>
              </a:rPr>
              <a:t>Сұрақ 1</a:t>
            </a:r>
            <a:r>
              <a:rPr lang="kk-KZ" sz="2000" dirty="0" smtClean="0">
                <a:latin typeface="Times New Roman" pitchFamily="18" charset="0"/>
                <a:cs typeface="Times New Roman" pitchFamily="18" charset="0"/>
              </a:rPr>
              <a:t>  Көмірсулардың типтеріне тоқталыңыз</a:t>
            </a:r>
          </a:p>
          <a:p>
            <a:r>
              <a:rPr lang="kk-KZ" sz="2000" dirty="0" smtClean="0">
                <a:latin typeface="Times New Roman" pitchFamily="18" charset="0"/>
                <a:cs typeface="Times New Roman" pitchFamily="18" charset="0"/>
              </a:rPr>
              <a:t>Жауабы: моносахаридтер, олигосахаридтер, полисахаридер</a:t>
            </a:r>
            <a:endParaRPr lang="kk-KZ" sz="2000" dirty="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Сұрақ 2  </a:t>
            </a:r>
            <a:r>
              <a:rPr lang="kk-KZ" sz="2000" b="1" dirty="0" smtClean="0"/>
              <a:t> </a:t>
            </a:r>
            <a:r>
              <a:rPr lang="kk-KZ" sz="2000" dirty="0" smtClean="0">
                <a:latin typeface="Times New Roman" pitchFamily="18" charset="0"/>
                <a:cs typeface="Times New Roman" pitchFamily="18" charset="0"/>
              </a:rPr>
              <a:t>ТМД елдерінде алынатын қант пен Қытай елінде алынатын қанттардың ерекшеліктерін сипаттаңыз</a:t>
            </a:r>
          </a:p>
          <a:p>
            <a:r>
              <a:rPr lang="kk-KZ" sz="2000" dirty="0" smtClean="0">
                <a:latin typeface="Times New Roman" pitchFamily="18" charset="0"/>
                <a:cs typeface="Times New Roman" pitchFamily="18" charset="0"/>
              </a:rPr>
              <a:t>Жауабы: ТМД елдерінде алынатын қанттың құрамында сахароза-95 пайыз, ал Қытай елінде алынатын қанттың құрамында сахароза 80 пайыз. Сондықтан қытай елінде алынатын қанттың тәттілігі төмен</a:t>
            </a:r>
          </a:p>
          <a:p>
            <a:r>
              <a:rPr lang="kk-KZ" sz="2000" b="1" dirty="0" smtClean="0">
                <a:latin typeface="Times New Roman" pitchFamily="18" charset="0"/>
                <a:cs typeface="Times New Roman" pitchFamily="18" charset="0"/>
              </a:rPr>
              <a:t>Сұрақ 3</a:t>
            </a:r>
            <a:r>
              <a:rPr lang="kk-KZ" sz="2000" dirty="0" smtClean="0">
                <a:latin typeface="Times New Roman" pitchFamily="18" charset="0"/>
                <a:cs typeface="Times New Roman" pitchFamily="18" charset="0"/>
              </a:rPr>
              <a:t>  Сахароза мен сахар бір зат па әлде әр түрлі зат па?</a:t>
            </a:r>
          </a:p>
          <a:p>
            <a:r>
              <a:rPr lang="kk-KZ" sz="2000" dirty="0" smtClean="0">
                <a:latin typeface="Times New Roman" pitchFamily="18" charset="0"/>
                <a:cs typeface="Times New Roman" pitchFamily="18" charset="0"/>
              </a:rPr>
              <a:t>Жауабы: Сахароза-дисахарид. Сахар –моно –олигосахаридтердің қоспасы</a:t>
            </a:r>
          </a:p>
          <a:p>
            <a:endParaRPr lang="kk-KZ" dirty="0">
              <a:latin typeface="Times New Roman" pitchFamily="18" charset="0"/>
              <a:cs typeface="Times New Roman" pitchFamily="18" charset="0"/>
            </a:endParaRPr>
          </a:p>
          <a:p>
            <a:endParaRPr lang="kk-KZ" dirty="0" smtClean="0">
              <a:latin typeface="Times New Roman" pitchFamily="18" charset="0"/>
              <a:cs typeface="Times New Roman" pitchFamily="18" charset="0"/>
            </a:endParaRPr>
          </a:p>
          <a:p>
            <a:endParaRPr lang="kk-KZ" dirty="0">
              <a:latin typeface="Times New Roman" pitchFamily="18" charset="0"/>
              <a:cs typeface="Times New Roman" pitchFamily="18" charset="0"/>
            </a:endParaRPr>
          </a:p>
        </p:txBody>
      </p:sp>
    </p:spTree>
    <p:extLst>
      <p:ext uri="{BB962C8B-B14F-4D97-AF65-F5344CB8AC3E}">
        <p14:creationId xmlns:p14="http://schemas.microsoft.com/office/powerpoint/2010/main" val="353857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3"/>
            <a:ext cx="8748464" cy="553997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kk-KZ" sz="2400" dirty="0" smtClean="0">
                <a:latin typeface="Times New Roman" pitchFamily="18" charset="0"/>
                <a:cs typeface="Times New Roman" pitchFamily="18" charset="0"/>
              </a:rPr>
              <a:t>                «Нәруыздар» тақырыбында</a:t>
            </a:r>
          </a:p>
          <a:p>
            <a:r>
              <a:rPr lang="kk-KZ" sz="2400" dirty="0" smtClean="0">
                <a:latin typeface="Times New Roman" pitchFamily="18" charset="0"/>
                <a:cs typeface="Times New Roman" pitchFamily="18" charset="0"/>
              </a:rPr>
              <a:t>                            </a:t>
            </a:r>
            <a:r>
              <a:rPr lang="kk-KZ" sz="2400" b="1" dirty="0" smtClean="0">
                <a:latin typeface="Times New Roman" pitchFamily="18" charset="0"/>
                <a:cs typeface="Times New Roman" pitchFamily="18" charset="0"/>
              </a:rPr>
              <a:t>Тапсырма 2</a:t>
            </a:r>
            <a:r>
              <a:rPr lang="kk-KZ" sz="2400" dirty="0" smtClean="0">
                <a:latin typeface="Times New Roman" pitchFamily="18" charset="0"/>
                <a:cs typeface="Times New Roman" pitchFamily="18" charset="0"/>
              </a:rPr>
              <a:t> </a:t>
            </a:r>
            <a:r>
              <a:rPr lang="kk-KZ" sz="2400" b="1" dirty="0">
                <a:latin typeface="Times New Roman" pitchFamily="18" charset="0"/>
                <a:cs typeface="Times New Roman" pitchFamily="18" charset="0"/>
              </a:rPr>
              <a:t>«</a:t>
            </a:r>
            <a:r>
              <a:rPr lang="ru-RU" sz="2400" b="1" dirty="0">
                <a:latin typeface="Times New Roman" pitchFamily="18" charset="0"/>
                <a:cs typeface="Times New Roman" pitchFamily="18" charset="0"/>
              </a:rPr>
              <a:t>Нан</a:t>
            </a:r>
            <a:r>
              <a:rPr lang="kk-KZ" sz="2400" b="1" dirty="0">
                <a:latin typeface="Times New Roman" pitchFamily="18" charset="0"/>
                <a:cs typeface="Times New Roman" pitchFamily="18" charset="0"/>
              </a:rPr>
              <a:t>»</a:t>
            </a:r>
            <a:r>
              <a:rPr lang="ru-RU" sz="2400" b="1" dirty="0">
                <a:latin typeface="Times New Roman" pitchFamily="18" charset="0"/>
                <a:cs typeface="Times New Roman" pitchFamily="18" charset="0"/>
              </a:rPr>
              <a:t> </a:t>
            </a: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Адамдарды</a:t>
            </a:r>
            <a:r>
              <a:rPr lang="kk-KZ" sz="2400" dirty="0">
                <a:latin typeface="Times New Roman" pitchFamily="18" charset="0"/>
                <a:cs typeface="Times New Roman" pitchFamily="18" charset="0"/>
              </a:rPr>
              <a:t>ң жейтін тағамдарының бірі –нан. Нанның құрамында адам ағзасына керек құрам бөліктер толық бар. Солардың ішінде басқа дәндерде толық бола бермейтін не аз болатын, бидай дәнінде толық және керекті мөлшерде болатын </a:t>
            </a:r>
            <a:endParaRPr lang="kk-KZ"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 </a:t>
            </a:r>
            <a:r>
              <a:rPr lang="kk-KZ" sz="2400" dirty="0">
                <a:latin typeface="Times New Roman" pitchFamily="18" charset="0"/>
                <a:cs typeface="Times New Roman" pitchFamily="18" charset="0"/>
              </a:rPr>
              <a:t>айырбастамайтын амин қышқылдары: валин, лейцин, изолейцин, треонин, метионин, лизин, фенилаланин, триптофандар» бар. Бұл амин қышқылдары адам мен жануарлар ағзаларында басқа органикалық молекулалардан синтезделмейді. Бұларды синтездейтін ферменттер жоқ. Бидай дәні адамға  физиологиялық қажетті ас. </a:t>
            </a:r>
            <a:endParaRPr lang="ru-RU" sz="2400" dirty="0">
              <a:latin typeface="Times New Roman" pitchFamily="18" charset="0"/>
              <a:cs typeface="Times New Roman" pitchFamily="18" charset="0"/>
            </a:endParaRPr>
          </a:p>
          <a:p>
            <a:endParaRPr lang="ru-RU" sz="2400" dirty="0"/>
          </a:p>
          <a:p>
            <a:r>
              <a:rPr lang="kk-KZ" sz="2400" dirty="0"/>
              <a:t> </a:t>
            </a:r>
            <a:endParaRPr lang="ru-RU" sz="2400" dirty="0"/>
          </a:p>
          <a:p>
            <a:r>
              <a:rPr lang="kk-KZ" dirty="0"/>
              <a:t> </a:t>
            </a:r>
            <a:endParaRPr lang="ru-RU" dirty="0"/>
          </a:p>
        </p:txBody>
      </p:sp>
    </p:spTree>
    <p:extLst>
      <p:ext uri="{BB962C8B-B14F-4D97-AF65-F5344CB8AC3E}">
        <p14:creationId xmlns:p14="http://schemas.microsoft.com/office/powerpoint/2010/main" val="353857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7992888" cy="4708981"/>
          </a:xfrm>
          <a:prstGeom prst="rect">
            <a:avLst/>
          </a:prstGeom>
        </p:spPr>
        <p:txBody>
          <a:bodyPr wrap="square">
            <a:spAutoFit/>
          </a:bodyPr>
          <a:lstStyle/>
          <a:p>
            <a:r>
              <a:rPr lang="kk-KZ" sz="2000" b="1" dirty="0">
                <a:latin typeface="Times New Roman" pitchFamily="18" charset="0"/>
                <a:cs typeface="Times New Roman" pitchFamily="18" charset="0"/>
              </a:rPr>
              <a:t>Сұрақ 1 </a:t>
            </a:r>
            <a:r>
              <a:rPr lang="kk-KZ" sz="2000" dirty="0">
                <a:latin typeface="Times New Roman" pitchFamily="18" charset="0"/>
                <a:cs typeface="Times New Roman" pitchFamily="18" charset="0"/>
              </a:rPr>
              <a:t>«НАН»</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Берілген мәліметтерді пайдаланып </a:t>
            </a:r>
            <a:r>
              <a:rPr lang="kk-KZ" sz="2000" dirty="0" smtClean="0">
                <a:latin typeface="Times New Roman" pitchFamily="18" charset="0"/>
                <a:cs typeface="Times New Roman" pitchFamily="18" charset="0"/>
              </a:rPr>
              <a:t>нәруыздың құрамын сипатта </a:t>
            </a:r>
          </a:p>
          <a:p>
            <a:r>
              <a:rPr lang="kk-KZ" sz="2000" dirty="0" smtClean="0">
                <a:latin typeface="Times New Roman" pitchFamily="18" charset="0"/>
                <a:cs typeface="Times New Roman" pitchFamily="18" charset="0"/>
              </a:rPr>
              <a:t>Жауабы: айырбастамайтын және айырбастайтын 20 түрлі амин қышқылынан тұрады.</a:t>
            </a:r>
            <a:endParaRPr lang="ru-RU" sz="2000" dirty="0">
              <a:latin typeface="Times New Roman" pitchFamily="18" charset="0"/>
              <a:cs typeface="Times New Roman" pitchFamily="18" charset="0"/>
            </a:endParaRPr>
          </a:p>
          <a:p>
            <a:r>
              <a:rPr lang="kk-KZ" sz="2000" b="1" dirty="0">
                <a:latin typeface="Times New Roman" pitchFamily="18" charset="0"/>
                <a:cs typeface="Times New Roman" pitchFamily="18" charset="0"/>
              </a:rPr>
              <a:t>Сұрақ 2 </a:t>
            </a:r>
            <a:r>
              <a:rPr lang="kk-KZ" sz="2000" dirty="0">
                <a:latin typeface="Times New Roman" pitchFamily="18" charset="0"/>
                <a:cs typeface="Times New Roman" pitchFamily="18" charset="0"/>
              </a:rPr>
              <a:t>Мәтіндегі мәліметтен нәруыздардың қайда синтезделетін қарастырыңыз</a:t>
            </a:r>
            <a:endParaRPr lang="ru-RU" sz="2000" dirty="0">
              <a:latin typeface="Times New Roman" pitchFamily="18" charset="0"/>
              <a:cs typeface="Times New Roman" pitchFamily="18" charset="0"/>
            </a:endParaRPr>
          </a:p>
          <a:p>
            <a:r>
              <a:rPr lang="kk-KZ" sz="2000" dirty="0" smtClean="0">
                <a:latin typeface="Times New Roman" pitchFamily="18" charset="0"/>
                <a:cs typeface="Times New Roman" pitchFamily="18" charset="0"/>
              </a:rPr>
              <a:t>Жауабы: Өсімдіктерде. Соның ішінде бидай дәнінде айырбастамайтын амин қышқылдарының бәрі бар.</a:t>
            </a:r>
            <a:endParaRPr lang="ru-RU" sz="2000" dirty="0">
              <a:latin typeface="Times New Roman" pitchFamily="18" charset="0"/>
              <a:cs typeface="Times New Roman" pitchFamily="18" charset="0"/>
            </a:endParaRPr>
          </a:p>
          <a:p>
            <a:r>
              <a:rPr lang="kk-KZ" sz="2000" b="1" dirty="0">
                <a:latin typeface="Times New Roman" pitchFamily="18" charset="0"/>
                <a:cs typeface="Times New Roman" pitchFamily="18" charset="0"/>
              </a:rPr>
              <a:t>Сұрақ 3  </a:t>
            </a:r>
            <a:r>
              <a:rPr lang="kk-KZ" sz="2000" dirty="0">
                <a:latin typeface="Times New Roman" pitchFamily="18" charset="0"/>
                <a:cs typeface="Times New Roman" pitchFamily="18" charset="0"/>
              </a:rPr>
              <a:t>Нансыз тамақтану адам ағзасын неге қанағаттандырмайды?</a:t>
            </a:r>
            <a:endParaRPr lang="ru-RU" sz="2000" dirty="0">
              <a:latin typeface="Times New Roman" pitchFamily="18" charset="0"/>
              <a:cs typeface="Times New Roman" pitchFamily="18" charset="0"/>
            </a:endParaRPr>
          </a:p>
          <a:p>
            <a:r>
              <a:rPr lang="kk-KZ" sz="2000" dirty="0" smtClean="0">
                <a:latin typeface="Times New Roman" pitchFamily="18" charset="0"/>
                <a:cs typeface="Times New Roman" pitchFamily="18" charset="0"/>
              </a:rPr>
              <a:t>Жауабы: Нан ас атасы. Нанның құрамында адамға қажетті барлық құрамбөліктер бар.</a:t>
            </a:r>
            <a:endParaRPr lang="ru-RU" sz="2000" dirty="0">
              <a:latin typeface="Times New Roman" pitchFamily="18" charset="0"/>
              <a:cs typeface="Times New Roman" pitchFamily="18" charset="0"/>
            </a:endParaRPr>
          </a:p>
          <a:p>
            <a:r>
              <a:rPr lang="kk-KZ" sz="2000" b="1" dirty="0">
                <a:latin typeface="Times New Roman" pitchFamily="18" charset="0"/>
                <a:cs typeface="Times New Roman" pitchFamily="18" charset="0"/>
              </a:rPr>
              <a:t>Бағалау:</a:t>
            </a:r>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1.Ұсынылған </a:t>
            </a:r>
            <a:r>
              <a:rPr lang="kk-KZ" sz="2000" dirty="0">
                <a:latin typeface="Times New Roman" pitchFamily="18" charset="0"/>
                <a:cs typeface="Times New Roman" pitchFamily="18" charset="0"/>
              </a:rPr>
              <a:t>мәліметтен нәруыздардың құрамын сипаттайды-1балл</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2. Нәруыздардың </a:t>
            </a:r>
            <a:r>
              <a:rPr lang="kk-KZ" sz="2000" dirty="0">
                <a:latin typeface="Times New Roman" pitchFamily="18" charset="0"/>
                <a:cs typeface="Times New Roman" pitchFamily="18" charset="0"/>
              </a:rPr>
              <a:t>қайда синтезделетінін дәлелдейді-1балл</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3.  </a:t>
            </a:r>
            <a:r>
              <a:rPr lang="kk-KZ" sz="2000" dirty="0">
                <a:latin typeface="Times New Roman" pitchFamily="18" charset="0"/>
                <a:cs typeface="Times New Roman" pitchFamily="18" charset="0"/>
              </a:rPr>
              <a:t>Нанның </a:t>
            </a:r>
            <a:r>
              <a:rPr lang="kk-KZ" sz="2000" dirty="0" smtClean="0">
                <a:latin typeface="Times New Roman" pitchFamily="18" charset="0"/>
                <a:cs typeface="Times New Roman" pitchFamily="18" charset="0"/>
              </a:rPr>
              <a:t>қасиетін сипаттайды-1 </a:t>
            </a:r>
            <a:r>
              <a:rPr lang="kk-KZ" sz="2000" dirty="0">
                <a:latin typeface="Times New Roman" pitchFamily="18" charset="0"/>
                <a:cs typeface="Times New Roman" pitchFamily="18" charset="0"/>
              </a:rPr>
              <a:t>балл</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538575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kk-KZ" sz="2000" dirty="0">
                <a:latin typeface="Times New Roman" pitchFamily="18" charset="0"/>
                <a:cs typeface="Times New Roman" pitchFamily="18" charset="0"/>
              </a:rPr>
              <a:t>Жыртқыштар тек жануарлар етін жейді. Жануарлар ағзаларында дәрумендерді синтездейтін </a:t>
            </a:r>
            <a:r>
              <a:rPr lang="kk-KZ" sz="2000" dirty="0" smtClean="0">
                <a:latin typeface="Times New Roman" pitchFamily="18" charset="0"/>
                <a:cs typeface="Times New Roman" pitchFamily="18" charset="0"/>
              </a:rPr>
              <a:t>ферменттер </a:t>
            </a:r>
            <a:r>
              <a:rPr lang="kk-KZ" sz="2000" dirty="0">
                <a:latin typeface="Times New Roman" pitchFamily="18" charset="0"/>
                <a:cs typeface="Times New Roman" pitchFamily="18" charset="0"/>
              </a:rPr>
              <a:t>жоқ. Олар дәрумендерді дайын түрінде қорекпен алуы керек. Шөп қоректі </a:t>
            </a:r>
            <a:r>
              <a:rPr lang="kk-KZ" sz="2000" dirty="0" smtClean="0">
                <a:latin typeface="Times New Roman" pitchFamily="18" charset="0"/>
                <a:cs typeface="Times New Roman" pitchFamily="18" charset="0"/>
              </a:rPr>
              <a:t>жануарлар дәрумендерді көптеп алады. Олардың ағзаларында дәрумендердің біраз бөлігі зат алмасу үдерісінің нәтижесінде ыдырап не активсізденіп кетеді. Жыртқыштар сол шөпқоректі жануарлады жеп, дәрумендер алады.  Өте ерте кезде ұзақ уақыт тек жыртқыш етін қорек еткен аңшылар ауруға шалдығып, өле берген болуы керек. Осыдан жыртқыш етін жеген адамдар уланып өледі деген ұғым қалыптасуы мүмкін. Ол халық арасында кең жайылып, «жыртқыш етін жеуге болмайды екен» деген пиғыл қалыптастырса керек.</a:t>
            </a:r>
            <a:r>
              <a:rPr lang="kk-KZ" sz="2000" dirty="0">
                <a:latin typeface="Times New Roman" pitchFamily="18" charset="0"/>
                <a:cs typeface="Times New Roman" pitchFamily="18" charset="0"/>
              </a:rPr>
              <a:t/>
            </a:r>
            <a:br>
              <a:rPr lang="kk-KZ" sz="2000" dirty="0">
                <a:latin typeface="Times New Roman" pitchFamily="18" charset="0"/>
                <a:cs typeface="Times New Roman" pitchFamily="18" charset="0"/>
              </a:rPr>
            </a:br>
            <a:endParaRPr lang="ru-RU" sz="2000" dirty="0"/>
          </a:p>
        </p:txBody>
      </p:sp>
      <p:sp>
        <p:nvSpPr>
          <p:cNvPr id="3" name="Заголовок 2"/>
          <p:cNvSpPr>
            <a:spLocks noGrp="1"/>
          </p:cNvSpPr>
          <p:nvPr>
            <p:ph type="title"/>
          </p:nvPr>
        </p:nvSpPr>
        <p:spPr/>
        <p:txBody>
          <a:bodyPr>
            <a:normAutofit fontScale="90000"/>
          </a:bodyPr>
          <a:lstStyle/>
          <a:p>
            <a:r>
              <a:rPr lang="kk-KZ" sz="2000" dirty="0" smtClean="0">
                <a:latin typeface="Times New Roman" pitchFamily="18" charset="0"/>
                <a:cs typeface="Times New Roman" pitchFamily="18" charset="0"/>
              </a:rPr>
              <a:t>        </a:t>
            </a:r>
            <a:r>
              <a:rPr lang="kk-KZ" sz="2700" dirty="0" smtClean="0">
                <a:latin typeface="Times New Roman" pitchFamily="18" charset="0"/>
                <a:cs typeface="Times New Roman" pitchFamily="18" charset="0"/>
              </a:rPr>
              <a:t>Тапсырма 3    «Ет»   «Дәрумендер» тақырыбында</a:t>
            </a:r>
            <a:r>
              <a:rPr lang="kk-KZ" sz="2000" dirty="0" smtClean="0">
                <a:latin typeface="Times New Roman" pitchFamily="18" charset="0"/>
                <a:cs typeface="Times New Roman" pitchFamily="18" charset="0"/>
              </a:rPr>
              <a:t/>
            </a:r>
            <a:br>
              <a:rPr lang="kk-KZ" sz="2000" dirty="0" smtClean="0">
                <a:latin typeface="Times New Roman" pitchFamily="18" charset="0"/>
                <a:cs typeface="Times New Roman" pitchFamily="18" charset="0"/>
              </a:rPr>
            </a:br>
            <a:r>
              <a:rPr lang="kk-KZ" sz="2000" dirty="0">
                <a:latin typeface="Times New Roman" pitchFamily="18" charset="0"/>
                <a:cs typeface="Times New Roman" pitchFamily="18" charset="0"/>
              </a:rPr>
              <a:t> </a:t>
            </a:r>
            <a:r>
              <a:rPr lang="kk-KZ" sz="2000" dirty="0" smtClean="0">
                <a:latin typeface="Times New Roman" pitchFamily="18" charset="0"/>
                <a:cs typeface="Times New Roman" pitchFamily="18" charset="0"/>
              </a:rPr>
              <a:t>           </a:t>
            </a:r>
            <a:r>
              <a:rPr lang="kk-KZ" sz="2000" b="0" dirty="0" smtClean="0">
                <a:latin typeface="Times New Roman" pitchFamily="18" charset="0"/>
                <a:cs typeface="Times New Roman" pitchFamily="18" charset="0"/>
              </a:rPr>
              <a:t/>
            </a:r>
            <a:br>
              <a:rPr lang="kk-KZ" sz="2000" b="0" dirty="0" smtClean="0">
                <a:latin typeface="Times New Roman" pitchFamily="18" charset="0"/>
                <a:cs typeface="Times New Roman" pitchFamily="18" charset="0"/>
              </a:rPr>
            </a:br>
            <a:r>
              <a:rPr lang="kk-KZ" sz="2000" dirty="0" smtClean="0">
                <a:latin typeface="Times New Roman" pitchFamily="18" charset="0"/>
                <a:cs typeface="Times New Roman" pitchFamily="18" charset="0"/>
              </a:rPr>
              <a:t/>
            </a:r>
            <a:br>
              <a:rPr lang="kk-KZ"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227588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kk-KZ" sz="2000" b="1" dirty="0" smtClean="0">
                <a:latin typeface="Times New Roman" pitchFamily="18" charset="0"/>
                <a:cs typeface="Times New Roman" pitchFamily="18" charset="0"/>
              </a:rPr>
              <a:t>Сұрақ 1</a:t>
            </a:r>
            <a:r>
              <a:rPr lang="kk-KZ" sz="2000" dirty="0" smtClean="0">
                <a:latin typeface="Times New Roman" pitchFamily="18" charset="0"/>
                <a:cs typeface="Times New Roman" pitchFamily="18" charset="0"/>
              </a:rPr>
              <a:t> Дәрумен жетіспеушілігінің салдары қандай?</a:t>
            </a:r>
          </a:p>
          <a:p>
            <a:r>
              <a:rPr lang="kk-KZ" sz="2000" b="1" dirty="0" smtClean="0">
                <a:latin typeface="Times New Roman" pitchFamily="18" charset="0"/>
                <a:cs typeface="Times New Roman" pitchFamily="18" charset="0"/>
              </a:rPr>
              <a:t>Жауабы</a:t>
            </a:r>
            <a:r>
              <a:rPr lang="kk-KZ" sz="2000" dirty="0" smtClean="0">
                <a:latin typeface="Times New Roman" pitchFamily="18" charset="0"/>
                <a:cs typeface="Times New Roman" pitchFamily="18" charset="0"/>
              </a:rPr>
              <a:t>: дұрыс тамақтанбау, құнарсыз тағамдармен тамақтану.</a:t>
            </a:r>
          </a:p>
          <a:p>
            <a:r>
              <a:rPr lang="kk-KZ" sz="2000" b="1" dirty="0" smtClean="0">
                <a:latin typeface="Times New Roman" pitchFamily="18" charset="0"/>
                <a:cs typeface="Times New Roman" pitchFamily="18" charset="0"/>
              </a:rPr>
              <a:t>Сұрақ 2</a:t>
            </a:r>
            <a:r>
              <a:rPr lang="kk-KZ" sz="2000" dirty="0" smtClean="0">
                <a:latin typeface="Times New Roman" pitchFamily="18" charset="0"/>
                <a:cs typeface="Times New Roman" pitchFamily="18" charset="0"/>
              </a:rPr>
              <a:t>  Дәрумен жетіспеушілігі ауруын атаңыз, оның ұзаққа созылуы неге әкеліп соқтыруы мүмкін?</a:t>
            </a:r>
          </a:p>
          <a:p>
            <a:r>
              <a:rPr lang="kk-KZ" sz="2000" b="1" dirty="0" smtClean="0">
                <a:latin typeface="Times New Roman" pitchFamily="18" charset="0"/>
                <a:cs typeface="Times New Roman" pitchFamily="18" charset="0"/>
              </a:rPr>
              <a:t>Жауабы</a:t>
            </a:r>
            <a:r>
              <a:rPr lang="kk-KZ" sz="2000" dirty="0" smtClean="0">
                <a:latin typeface="Times New Roman" pitchFamily="18" charset="0"/>
                <a:cs typeface="Times New Roman" pitchFamily="18" charset="0"/>
              </a:rPr>
              <a:t>: Авитаминоз</a:t>
            </a:r>
            <a:r>
              <a:rPr lang="kk-KZ" sz="2000" dirty="0">
                <a:latin typeface="Times New Roman" pitchFamily="18" charset="0"/>
                <a:cs typeface="Times New Roman" pitchFamily="18" charset="0"/>
              </a:rPr>
              <a:t>. Иммунитет </a:t>
            </a:r>
            <a:r>
              <a:rPr lang="kk-KZ" sz="2000" dirty="0" smtClean="0">
                <a:latin typeface="Times New Roman" pitchFamily="18" charset="0"/>
                <a:cs typeface="Times New Roman" pitchFamily="18" charset="0"/>
              </a:rPr>
              <a:t>төмендейді, сырқаттың асқынуына, зат алмасудың бұзылуына, созылмалы ауруларға әкеліп соғады. </a:t>
            </a:r>
            <a:endParaRPr lang="kk-KZ" sz="2000" dirty="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Сұрақ 3</a:t>
            </a:r>
            <a:r>
              <a:rPr lang="kk-KZ" sz="2000" dirty="0" smtClean="0">
                <a:latin typeface="Times New Roman" pitchFamily="18" charset="0"/>
                <a:cs typeface="Times New Roman" pitchFamily="18" charset="0"/>
              </a:rPr>
              <a:t> Неге адамдар жыртқыш етін жемейді?</a:t>
            </a:r>
          </a:p>
          <a:p>
            <a:r>
              <a:rPr lang="kk-KZ" sz="2000" b="1" dirty="0" smtClean="0">
                <a:latin typeface="Times New Roman" pitchFamily="18" charset="0"/>
                <a:cs typeface="Times New Roman" pitchFamily="18" charset="0"/>
              </a:rPr>
              <a:t>Жауабы</a:t>
            </a:r>
            <a:r>
              <a:rPr lang="kk-KZ" sz="2000" dirty="0" smtClean="0">
                <a:latin typeface="Times New Roman" pitchFamily="18" charset="0"/>
                <a:cs typeface="Times New Roman" pitchFamily="18" charset="0"/>
              </a:rPr>
              <a:t>: Себебі жыртқыш етінде дәрумендер активсізденіп кеткен, аз мөлшерде болады немесе толығымен жұмсалып кетуі мүмкін.</a:t>
            </a:r>
          </a:p>
          <a:p>
            <a:r>
              <a:rPr lang="kk-KZ" sz="2000" b="1" dirty="0" smtClean="0">
                <a:latin typeface="Times New Roman" pitchFamily="18" charset="0"/>
                <a:cs typeface="Times New Roman" pitchFamily="18" charset="0"/>
              </a:rPr>
              <a:t>Бағалау: 1.Дәрумен жетіспеу себебін анықтайды-1 балл</a:t>
            </a:r>
          </a:p>
          <a:p>
            <a:r>
              <a:rPr lang="kk-KZ" sz="2000" b="1" dirty="0">
                <a:latin typeface="Times New Roman" pitchFamily="18" charset="0"/>
                <a:cs typeface="Times New Roman" pitchFamily="18" charset="0"/>
              </a:rPr>
              <a:t> </a:t>
            </a:r>
            <a:r>
              <a:rPr lang="kk-KZ" sz="2000" b="1" dirty="0" smtClean="0">
                <a:latin typeface="Times New Roman" pitchFamily="18" charset="0"/>
                <a:cs typeface="Times New Roman" pitchFamily="18" charset="0"/>
              </a:rPr>
              <a:t>               2. Арудың атын тауып, оның асқыну салдарын түйіндейді-1 балл</a:t>
            </a:r>
          </a:p>
          <a:p>
            <a:r>
              <a:rPr lang="kk-KZ" sz="2000" b="1" dirty="0">
                <a:latin typeface="Times New Roman" pitchFamily="18" charset="0"/>
                <a:cs typeface="Times New Roman" pitchFamily="18" charset="0"/>
              </a:rPr>
              <a:t> </a:t>
            </a:r>
            <a:r>
              <a:rPr lang="kk-KZ" sz="2000" b="1" dirty="0" smtClean="0">
                <a:latin typeface="Times New Roman" pitchFamily="18" charset="0"/>
                <a:cs typeface="Times New Roman" pitchFamily="18" charset="0"/>
              </a:rPr>
              <a:t>              3. Жыртқыш етінің құрамын сипаттайды- 1 балл</a:t>
            </a:r>
            <a:endParaRPr lang="ru-RU" sz="2000" b="1"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ru-RU" b="0" dirty="0" smtClean="0">
                <a:latin typeface="Times New Roman" pitchFamily="18" charset="0"/>
                <a:cs typeface="Times New Roman" pitchFamily="18" charset="0"/>
              </a:rPr>
              <a:t>                  С</a:t>
            </a:r>
            <a:r>
              <a:rPr lang="kk-KZ" b="0" dirty="0">
                <a:latin typeface="Times New Roman" pitchFamily="18" charset="0"/>
                <a:cs typeface="Times New Roman" pitchFamily="18" charset="0"/>
              </a:rPr>
              <a:t>ұ</a:t>
            </a:r>
            <a:r>
              <a:rPr lang="kk-KZ" b="0" dirty="0" smtClean="0">
                <a:latin typeface="Times New Roman" pitchFamily="18" charset="0"/>
                <a:cs typeface="Times New Roman" pitchFamily="18" charset="0"/>
              </a:rPr>
              <a:t>рақтар</a:t>
            </a:r>
            <a:endParaRPr lang="ru-RU" b="0" dirty="0">
              <a:latin typeface="Times New Roman" pitchFamily="18" charset="0"/>
              <a:cs typeface="Times New Roman" pitchFamily="18" charset="0"/>
            </a:endParaRPr>
          </a:p>
        </p:txBody>
      </p:sp>
    </p:spTree>
    <p:extLst>
      <p:ext uri="{BB962C8B-B14F-4D97-AF65-F5344CB8AC3E}">
        <p14:creationId xmlns:p14="http://schemas.microsoft.com/office/powerpoint/2010/main" val="301339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437</TotalTime>
  <Words>743</Words>
  <Application>Microsoft Office PowerPoint</Application>
  <PresentationFormat>Экран (4:3)</PresentationFormat>
  <Paragraphs>71</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Calibri</vt:lpstr>
      <vt:lpstr>Lucida Sans Unicode</vt:lpstr>
      <vt:lpstr>Times New Roman</vt:lpstr>
      <vt:lpstr>Verdana</vt:lpstr>
      <vt:lpstr>Wingdings 2</vt:lpstr>
      <vt:lpstr>Wingdings 3</vt:lpstr>
      <vt:lpstr>Открытая</vt:lpstr>
      <vt:lpstr>Орындаған: Отырар ауданы Ш. Қалдаяқов атындағы мектеп гимназияның биология пәні оқытушысы Жақыпбекова Фарида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Тапсырма 3    «Ет»   «Дәрумендер» тақырыбында               </vt:lpstr>
      <vt:lpstr>                  Сұрақтар</vt:lpstr>
      <vt:lpst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Димаш</dc:creator>
  <cp:lastModifiedBy>User</cp:lastModifiedBy>
  <cp:revision>33</cp:revision>
  <dcterms:created xsi:type="dcterms:W3CDTF">2022-11-17T16:37:49Z</dcterms:created>
  <dcterms:modified xsi:type="dcterms:W3CDTF">2024-04-02T07:33:59Z</dcterms:modified>
</cp:coreProperties>
</file>